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6"/>
  </p:notesMasterIdLst>
  <p:sldIdLst>
    <p:sldId id="306" r:id="rId5"/>
    <p:sldId id="307" r:id="rId6"/>
    <p:sldId id="294" r:id="rId7"/>
    <p:sldId id="317" r:id="rId8"/>
    <p:sldId id="311" r:id="rId9"/>
    <p:sldId id="313" r:id="rId10"/>
    <p:sldId id="314" r:id="rId11"/>
    <p:sldId id="315" r:id="rId12"/>
    <p:sldId id="316" r:id="rId13"/>
    <p:sldId id="308"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8472B-FE6A-4C1E-BBC7-29EFFA6AB52A}" v="35" dt="2023-03-20T17:11:29.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7" autoAdjust="0"/>
  </p:normalViewPr>
  <p:slideViewPr>
    <p:cSldViewPr snapToGrid="0">
      <p:cViewPr varScale="1">
        <p:scale>
          <a:sx n="64" d="100"/>
          <a:sy n="64" d="100"/>
        </p:scale>
        <p:origin x="748" y="4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D82BA-D9BF-40E2-BA0F-A0D362EEAF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15FAEB-69EB-43AA-BD5E-55C1CC555583}">
      <dgm:prSet/>
      <dgm:spPr/>
      <dgm:t>
        <a:bodyPr/>
        <a:lstStyle/>
        <a:p>
          <a:r>
            <a:rPr lang="en-GB" b="1" i="1" u="sng"/>
            <a:t>T</a:t>
          </a:r>
          <a:r>
            <a:rPr lang="en-GB" i="1"/>
            <a:t>he effect of parental involvement at home - </a:t>
          </a:r>
          <a:r>
            <a:rPr lang="en-GB" b="1" i="1">
              <a:solidFill>
                <a:srgbClr val="0087CD"/>
              </a:solidFill>
            </a:rPr>
            <a:t>in particular the discussions and conversations parents and carers have with their children </a:t>
          </a:r>
          <a:r>
            <a:rPr lang="en-GB" i="1"/>
            <a:t>- was stronger than that of </a:t>
          </a:r>
          <a:r>
            <a:rPr lang="en-GB" b="1" i="1">
              <a:solidFill>
                <a:srgbClr val="F9B418"/>
              </a:solidFill>
            </a:rPr>
            <a:t>either socio-economic status or parents’ level of education</a:t>
          </a:r>
          <a:r>
            <a:rPr lang="en-GB">
              <a:solidFill>
                <a:srgbClr val="F9B418"/>
              </a:solidFill>
            </a:rPr>
            <a:t>.  </a:t>
          </a:r>
          <a:r>
            <a:rPr lang="en-GB"/>
            <a:t>(Deforges 2003)</a:t>
          </a:r>
          <a:endParaRPr lang="en-GB" dirty="0"/>
        </a:p>
      </dgm:t>
    </dgm:pt>
    <dgm:pt modelId="{10B9E3B0-3840-4CB9-885E-A00E4284A1CF}" type="parTrans" cxnId="{8C631939-C947-4801-B293-E40C11F39AAE}">
      <dgm:prSet/>
      <dgm:spPr/>
      <dgm:t>
        <a:bodyPr/>
        <a:lstStyle/>
        <a:p>
          <a:endParaRPr lang="en-GB"/>
        </a:p>
      </dgm:t>
    </dgm:pt>
    <dgm:pt modelId="{CFF47E16-4818-4D9A-B841-F2DF0472FFE9}" type="sibTrans" cxnId="{8C631939-C947-4801-B293-E40C11F39AAE}">
      <dgm:prSet/>
      <dgm:spPr/>
      <dgm:t>
        <a:bodyPr/>
        <a:lstStyle/>
        <a:p>
          <a:endParaRPr lang="en-GB"/>
        </a:p>
      </dgm:t>
    </dgm:pt>
    <dgm:pt modelId="{643CC04E-4806-4A7D-A8C1-F501830E630E}">
      <dgm:prSet/>
      <dgm:spPr/>
      <dgm:t>
        <a:bodyPr/>
        <a:lstStyle/>
        <a:p>
          <a:r>
            <a:rPr lang="en-GB" i="1"/>
            <a:t>‘Parents can have a major effect in terms of the </a:t>
          </a:r>
          <a:r>
            <a:rPr lang="en-GB" b="1" i="1">
              <a:solidFill>
                <a:srgbClr val="0087CD"/>
              </a:solidFill>
            </a:rPr>
            <a:t>encouragement and expectations that they transmit to their children</a:t>
          </a:r>
          <a:r>
            <a:rPr lang="en-GB" b="1">
              <a:solidFill>
                <a:srgbClr val="0087CD"/>
              </a:solidFill>
            </a:rPr>
            <a:t>’. </a:t>
          </a:r>
          <a:r>
            <a:rPr lang="en-GB"/>
            <a:t>(Hattie (2005)</a:t>
          </a:r>
          <a:endParaRPr lang="en-GB" dirty="0"/>
        </a:p>
      </dgm:t>
    </dgm:pt>
    <dgm:pt modelId="{C6E9F46A-7E71-413C-870D-0938917E6E8B}" type="parTrans" cxnId="{796F54BC-0257-4797-8FA6-992B6A7962E1}">
      <dgm:prSet/>
      <dgm:spPr/>
      <dgm:t>
        <a:bodyPr/>
        <a:lstStyle/>
        <a:p>
          <a:endParaRPr lang="en-GB"/>
        </a:p>
      </dgm:t>
    </dgm:pt>
    <dgm:pt modelId="{74C71773-35DB-40CC-856B-890D9BB57D78}" type="sibTrans" cxnId="{796F54BC-0257-4797-8FA6-992B6A7962E1}">
      <dgm:prSet/>
      <dgm:spPr/>
      <dgm:t>
        <a:bodyPr/>
        <a:lstStyle/>
        <a:p>
          <a:endParaRPr lang="en-GB"/>
        </a:p>
      </dgm:t>
    </dgm:pt>
    <dgm:pt modelId="{1EC5EE7B-9940-4842-B41C-AEA603AB28EC}">
      <dgm:prSet/>
      <dgm:spPr/>
      <dgm:t>
        <a:bodyPr/>
        <a:lstStyle/>
        <a:p>
          <a:r>
            <a:rPr lang="en-GB" i="1"/>
            <a:t>The </a:t>
          </a:r>
          <a:r>
            <a:rPr lang="en-GB" b="1" i="1">
              <a:solidFill>
                <a:srgbClr val="0087CD"/>
              </a:solidFill>
            </a:rPr>
            <a:t>importance of parent engagement in children’s learning is widely acknowledged </a:t>
          </a:r>
          <a:r>
            <a:rPr lang="en-GB" i="1"/>
            <a:t>(e.g. Goodall 2017), indeed the evidence suggests that it has many benefits</a:t>
          </a:r>
          <a:r>
            <a:rPr lang="en-GB" b="1" i="1">
              <a:solidFill>
                <a:srgbClr val="0087CD"/>
              </a:solidFill>
            </a:rPr>
            <a:t>, </a:t>
          </a:r>
          <a:r>
            <a:rPr lang="en-GB" b="1" i="1">
              <a:solidFill>
                <a:srgbClr val="F9B418"/>
              </a:solidFill>
            </a:rPr>
            <a:t>such as improvements in literacy and maths skills </a:t>
          </a:r>
          <a:r>
            <a:rPr lang="en-GB" i="1">
              <a:solidFill>
                <a:srgbClr val="F9B418"/>
              </a:solidFill>
            </a:rPr>
            <a:t>(</a:t>
          </a:r>
          <a:r>
            <a:rPr lang="en-GB" i="1"/>
            <a:t>Van Voorhis et al. 2013), </a:t>
          </a:r>
          <a:r>
            <a:rPr lang="en-GB" b="1" i="1">
              <a:solidFill>
                <a:srgbClr val="F9B418"/>
              </a:solidFill>
            </a:rPr>
            <a:t>better school attendance </a:t>
          </a:r>
          <a:r>
            <a:rPr lang="en-GB" i="1"/>
            <a:t>(McConnell and Kubina 2014) and </a:t>
          </a:r>
          <a:r>
            <a:rPr lang="en-GB" b="1" i="1">
              <a:solidFill>
                <a:srgbClr val="0087CD"/>
              </a:solidFill>
            </a:rPr>
            <a:t>closure of the achievement gap </a:t>
          </a:r>
          <a:r>
            <a:rPr lang="en-GB" i="1"/>
            <a:t>(Goodall 2017). </a:t>
          </a:r>
          <a:endParaRPr lang="en-GB" i="1" dirty="0"/>
        </a:p>
      </dgm:t>
    </dgm:pt>
    <dgm:pt modelId="{58906AB1-1906-41F6-8D70-1EEE94955264}" type="parTrans" cxnId="{AF2E6675-6E56-49A5-8A09-56E16A7C8555}">
      <dgm:prSet/>
      <dgm:spPr/>
      <dgm:t>
        <a:bodyPr/>
        <a:lstStyle/>
        <a:p>
          <a:endParaRPr lang="en-GB"/>
        </a:p>
      </dgm:t>
    </dgm:pt>
    <dgm:pt modelId="{2E159B75-CE48-4A41-B0B4-47765383DA60}" type="sibTrans" cxnId="{AF2E6675-6E56-49A5-8A09-56E16A7C8555}">
      <dgm:prSet/>
      <dgm:spPr/>
      <dgm:t>
        <a:bodyPr/>
        <a:lstStyle/>
        <a:p>
          <a:endParaRPr lang="en-GB"/>
        </a:p>
      </dgm:t>
    </dgm:pt>
    <dgm:pt modelId="{E3BB7544-AF4D-452E-9A80-3C2FC3650A9D}" type="pres">
      <dgm:prSet presAssocID="{7AAD82BA-D9BF-40E2-BA0F-A0D362EEAF21}" presName="linear" presStyleCnt="0">
        <dgm:presLayoutVars>
          <dgm:animLvl val="lvl"/>
          <dgm:resizeHandles val="exact"/>
        </dgm:presLayoutVars>
      </dgm:prSet>
      <dgm:spPr/>
    </dgm:pt>
    <dgm:pt modelId="{F6DF1240-A8AF-4F8A-9B06-74639CF824CD}" type="pres">
      <dgm:prSet presAssocID="{643CC04E-4806-4A7D-A8C1-F501830E630E}" presName="parentText" presStyleLbl="node1" presStyleIdx="0" presStyleCnt="3" custLinFactY="94106" custLinFactNeighborY="100000">
        <dgm:presLayoutVars>
          <dgm:chMax val="0"/>
          <dgm:bulletEnabled val="1"/>
        </dgm:presLayoutVars>
      </dgm:prSet>
      <dgm:spPr/>
    </dgm:pt>
    <dgm:pt modelId="{1057D55A-BE3F-4D7B-8757-5CC0866F0D76}" type="pres">
      <dgm:prSet presAssocID="{74C71773-35DB-40CC-856B-890D9BB57D78}" presName="spacer" presStyleCnt="0"/>
      <dgm:spPr/>
    </dgm:pt>
    <dgm:pt modelId="{FD8A9AD3-FCAF-4570-911B-351D045E128E}" type="pres">
      <dgm:prSet presAssocID="{BC15FAEB-69EB-43AA-BD5E-55C1CC555583}" presName="parentText" presStyleLbl="node1" presStyleIdx="1" presStyleCnt="3" custLinFactY="-187691" custLinFactNeighborX="-1145" custLinFactNeighborY="-200000">
        <dgm:presLayoutVars>
          <dgm:chMax val="0"/>
          <dgm:bulletEnabled val="1"/>
        </dgm:presLayoutVars>
      </dgm:prSet>
      <dgm:spPr/>
    </dgm:pt>
    <dgm:pt modelId="{8C8DEDF0-C8F4-4D64-92EA-4C523307D3CE}" type="pres">
      <dgm:prSet presAssocID="{CFF47E16-4818-4D9A-B841-F2DF0472FFE9}" presName="spacer" presStyleCnt="0"/>
      <dgm:spPr/>
    </dgm:pt>
    <dgm:pt modelId="{F303DD5C-B2E7-4B5E-95F7-2957538EB835}" type="pres">
      <dgm:prSet presAssocID="{1EC5EE7B-9940-4842-B41C-AEA603AB28EC}" presName="parentText" presStyleLbl="node1" presStyleIdx="2" presStyleCnt="3">
        <dgm:presLayoutVars>
          <dgm:chMax val="0"/>
          <dgm:bulletEnabled val="1"/>
        </dgm:presLayoutVars>
      </dgm:prSet>
      <dgm:spPr/>
    </dgm:pt>
  </dgm:ptLst>
  <dgm:cxnLst>
    <dgm:cxn modelId="{D8CF3B2B-F4CE-40D6-85D9-6879599F2739}" type="presOf" srcId="{7AAD82BA-D9BF-40E2-BA0F-A0D362EEAF21}" destId="{E3BB7544-AF4D-452E-9A80-3C2FC3650A9D}" srcOrd="0" destOrd="0" presId="urn:microsoft.com/office/officeart/2005/8/layout/vList2"/>
    <dgm:cxn modelId="{8C631939-C947-4801-B293-E40C11F39AAE}" srcId="{7AAD82BA-D9BF-40E2-BA0F-A0D362EEAF21}" destId="{BC15FAEB-69EB-43AA-BD5E-55C1CC555583}" srcOrd="1" destOrd="0" parTransId="{10B9E3B0-3840-4CB9-885E-A00E4284A1CF}" sibTransId="{CFF47E16-4818-4D9A-B841-F2DF0472FFE9}"/>
    <dgm:cxn modelId="{4C7A585D-09F1-4F25-BFB6-C4DF753EC18A}" type="presOf" srcId="{1EC5EE7B-9940-4842-B41C-AEA603AB28EC}" destId="{F303DD5C-B2E7-4B5E-95F7-2957538EB835}" srcOrd="0" destOrd="0" presId="urn:microsoft.com/office/officeart/2005/8/layout/vList2"/>
    <dgm:cxn modelId="{431D5550-ABA9-4D03-BFF5-D89F6E2ADC18}" type="presOf" srcId="{BC15FAEB-69EB-43AA-BD5E-55C1CC555583}" destId="{FD8A9AD3-FCAF-4570-911B-351D045E128E}" srcOrd="0" destOrd="0" presId="urn:microsoft.com/office/officeart/2005/8/layout/vList2"/>
    <dgm:cxn modelId="{AF2E6675-6E56-49A5-8A09-56E16A7C8555}" srcId="{7AAD82BA-D9BF-40E2-BA0F-A0D362EEAF21}" destId="{1EC5EE7B-9940-4842-B41C-AEA603AB28EC}" srcOrd="2" destOrd="0" parTransId="{58906AB1-1906-41F6-8D70-1EEE94955264}" sibTransId="{2E159B75-CE48-4A41-B0B4-47765383DA60}"/>
    <dgm:cxn modelId="{332CC284-E7BF-4F24-A5EA-BA8CB41E1CAE}" type="presOf" srcId="{643CC04E-4806-4A7D-A8C1-F501830E630E}" destId="{F6DF1240-A8AF-4F8A-9B06-74639CF824CD}" srcOrd="0" destOrd="0" presId="urn:microsoft.com/office/officeart/2005/8/layout/vList2"/>
    <dgm:cxn modelId="{796F54BC-0257-4797-8FA6-992B6A7962E1}" srcId="{7AAD82BA-D9BF-40E2-BA0F-A0D362EEAF21}" destId="{643CC04E-4806-4A7D-A8C1-F501830E630E}" srcOrd="0" destOrd="0" parTransId="{C6E9F46A-7E71-413C-870D-0938917E6E8B}" sibTransId="{74C71773-35DB-40CC-856B-890D9BB57D78}"/>
    <dgm:cxn modelId="{368F49E2-7234-49B9-A92E-58E471F437F1}" type="presParOf" srcId="{E3BB7544-AF4D-452E-9A80-3C2FC3650A9D}" destId="{F6DF1240-A8AF-4F8A-9B06-74639CF824CD}" srcOrd="0" destOrd="0" presId="urn:microsoft.com/office/officeart/2005/8/layout/vList2"/>
    <dgm:cxn modelId="{3EE5DC3D-7CBC-4A0F-9755-C666BA91B821}" type="presParOf" srcId="{E3BB7544-AF4D-452E-9A80-3C2FC3650A9D}" destId="{1057D55A-BE3F-4D7B-8757-5CC0866F0D76}" srcOrd="1" destOrd="0" presId="urn:microsoft.com/office/officeart/2005/8/layout/vList2"/>
    <dgm:cxn modelId="{34CEAD8D-F655-41D3-9D2E-168FF41F685E}" type="presParOf" srcId="{E3BB7544-AF4D-452E-9A80-3C2FC3650A9D}" destId="{FD8A9AD3-FCAF-4570-911B-351D045E128E}" srcOrd="2" destOrd="0" presId="urn:microsoft.com/office/officeart/2005/8/layout/vList2"/>
    <dgm:cxn modelId="{87CD20D7-EEFB-4FA6-8EB5-71F528E7EA46}" type="presParOf" srcId="{E3BB7544-AF4D-452E-9A80-3C2FC3650A9D}" destId="{8C8DEDF0-C8F4-4D64-92EA-4C523307D3CE}" srcOrd="3" destOrd="0" presId="urn:microsoft.com/office/officeart/2005/8/layout/vList2"/>
    <dgm:cxn modelId="{1702291D-E611-4745-B7C4-14F7266C4505}" type="presParOf" srcId="{E3BB7544-AF4D-452E-9A80-3C2FC3650A9D}" destId="{F303DD5C-B2E7-4B5E-95F7-2957538EB8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F1240-A8AF-4F8A-9B06-74639CF824CD}">
      <dsp:nvSpPr>
        <dsp:cNvPr id="0" name=""/>
        <dsp:cNvSpPr/>
      </dsp:nvSpPr>
      <dsp:spPr>
        <a:xfrm>
          <a:off x="0" y="1888438"/>
          <a:ext cx="6245265" cy="16213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a:t>‘Parents can have a major effect in terms of the </a:t>
          </a:r>
          <a:r>
            <a:rPr lang="en-GB" sz="1600" b="1" i="1" kern="1200">
              <a:solidFill>
                <a:srgbClr val="0087CD"/>
              </a:solidFill>
            </a:rPr>
            <a:t>encouragement and expectations that they transmit to their children</a:t>
          </a:r>
          <a:r>
            <a:rPr lang="en-GB" sz="1600" b="1" kern="1200">
              <a:solidFill>
                <a:srgbClr val="0087CD"/>
              </a:solidFill>
            </a:rPr>
            <a:t>’. </a:t>
          </a:r>
          <a:r>
            <a:rPr lang="en-GB" sz="1600" kern="1200"/>
            <a:t>(Hattie (2005)</a:t>
          </a:r>
          <a:endParaRPr lang="en-GB" sz="1600" kern="1200" dirty="0"/>
        </a:p>
      </dsp:txBody>
      <dsp:txXfrm>
        <a:off x="79148" y="1967586"/>
        <a:ext cx="6086969" cy="1463049"/>
      </dsp:txXfrm>
    </dsp:sp>
    <dsp:sp modelId="{FD8A9AD3-FCAF-4570-911B-351D045E128E}">
      <dsp:nvSpPr>
        <dsp:cNvPr id="0" name=""/>
        <dsp:cNvSpPr/>
      </dsp:nvSpPr>
      <dsp:spPr>
        <a:xfrm>
          <a:off x="0" y="0"/>
          <a:ext cx="6245265" cy="1621345"/>
        </a:xfrm>
        <a:prstGeom prst="roundRect">
          <a:avLst/>
        </a:prstGeom>
        <a:solidFill>
          <a:schemeClr val="accent2">
            <a:hueOff val="3081649"/>
            <a:satOff val="0"/>
            <a:lumOff val="9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1" u="sng" kern="1200"/>
            <a:t>T</a:t>
          </a:r>
          <a:r>
            <a:rPr lang="en-GB" sz="1600" i="1" kern="1200"/>
            <a:t>he effect of parental involvement at home - </a:t>
          </a:r>
          <a:r>
            <a:rPr lang="en-GB" sz="1600" b="1" i="1" kern="1200">
              <a:solidFill>
                <a:srgbClr val="0087CD"/>
              </a:solidFill>
            </a:rPr>
            <a:t>in particular the discussions and conversations parents and carers have with their children </a:t>
          </a:r>
          <a:r>
            <a:rPr lang="en-GB" sz="1600" i="1" kern="1200"/>
            <a:t>- was stronger than that of </a:t>
          </a:r>
          <a:r>
            <a:rPr lang="en-GB" sz="1600" b="1" i="1" kern="1200">
              <a:solidFill>
                <a:srgbClr val="F9B418"/>
              </a:solidFill>
            </a:rPr>
            <a:t>either socio-economic status or parents’ level of education</a:t>
          </a:r>
          <a:r>
            <a:rPr lang="en-GB" sz="1600" kern="1200">
              <a:solidFill>
                <a:srgbClr val="F9B418"/>
              </a:solidFill>
            </a:rPr>
            <a:t>.  </a:t>
          </a:r>
          <a:r>
            <a:rPr lang="en-GB" sz="1600" kern="1200"/>
            <a:t>(Deforges 2003)</a:t>
          </a:r>
          <a:endParaRPr lang="en-GB" sz="1600" kern="1200" dirty="0"/>
        </a:p>
      </dsp:txBody>
      <dsp:txXfrm>
        <a:off x="79148" y="79148"/>
        <a:ext cx="6086969" cy="1463049"/>
      </dsp:txXfrm>
    </dsp:sp>
    <dsp:sp modelId="{F303DD5C-B2E7-4B5E-95F7-2957538EB835}">
      <dsp:nvSpPr>
        <dsp:cNvPr id="0" name=""/>
        <dsp:cNvSpPr/>
      </dsp:nvSpPr>
      <dsp:spPr>
        <a:xfrm>
          <a:off x="0" y="3651426"/>
          <a:ext cx="6245265" cy="1621345"/>
        </a:xfrm>
        <a:prstGeom prst="roundRect">
          <a:avLst/>
        </a:prstGeom>
        <a:solidFill>
          <a:schemeClr val="accent2">
            <a:hueOff val="6163298"/>
            <a:satOff val="0"/>
            <a:lumOff val="1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1" kern="1200"/>
            <a:t>The </a:t>
          </a:r>
          <a:r>
            <a:rPr lang="en-GB" sz="1600" b="1" i="1" kern="1200">
              <a:solidFill>
                <a:srgbClr val="0087CD"/>
              </a:solidFill>
            </a:rPr>
            <a:t>importance of parent engagement in children’s learning is widely acknowledged </a:t>
          </a:r>
          <a:r>
            <a:rPr lang="en-GB" sz="1600" i="1" kern="1200"/>
            <a:t>(e.g. Goodall 2017), indeed the evidence suggests that it has many benefits</a:t>
          </a:r>
          <a:r>
            <a:rPr lang="en-GB" sz="1600" b="1" i="1" kern="1200">
              <a:solidFill>
                <a:srgbClr val="0087CD"/>
              </a:solidFill>
            </a:rPr>
            <a:t>, </a:t>
          </a:r>
          <a:r>
            <a:rPr lang="en-GB" sz="1600" b="1" i="1" kern="1200">
              <a:solidFill>
                <a:srgbClr val="F9B418"/>
              </a:solidFill>
            </a:rPr>
            <a:t>such as improvements in literacy and maths skills </a:t>
          </a:r>
          <a:r>
            <a:rPr lang="en-GB" sz="1600" i="1" kern="1200">
              <a:solidFill>
                <a:srgbClr val="F9B418"/>
              </a:solidFill>
            </a:rPr>
            <a:t>(</a:t>
          </a:r>
          <a:r>
            <a:rPr lang="en-GB" sz="1600" i="1" kern="1200"/>
            <a:t>Van Voorhis et al. 2013), </a:t>
          </a:r>
          <a:r>
            <a:rPr lang="en-GB" sz="1600" b="1" i="1" kern="1200">
              <a:solidFill>
                <a:srgbClr val="F9B418"/>
              </a:solidFill>
            </a:rPr>
            <a:t>better school attendance </a:t>
          </a:r>
          <a:r>
            <a:rPr lang="en-GB" sz="1600" i="1" kern="1200"/>
            <a:t>(McConnell and Kubina 2014) and </a:t>
          </a:r>
          <a:r>
            <a:rPr lang="en-GB" sz="1600" b="1" i="1" kern="1200">
              <a:solidFill>
                <a:srgbClr val="0087CD"/>
              </a:solidFill>
            </a:rPr>
            <a:t>closure of the achievement gap </a:t>
          </a:r>
          <a:r>
            <a:rPr lang="en-GB" sz="1600" i="1" kern="1200"/>
            <a:t>(Goodall 2017). </a:t>
          </a:r>
          <a:endParaRPr lang="en-GB" sz="1600" i="1" kern="1200" dirty="0"/>
        </a:p>
      </dsp:txBody>
      <dsp:txXfrm>
        <a:off x="79148" y="3730574"/>
        <a:ext cx="6086969" cy="14630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267" y="4400550"/>
            <a:ext cx="5731933" cy="4111272"/>
          </a:xfrm>
        </p:spPr>
        <p:txBody>
          <a:bodyPr/>
          <a:lstStyle/>
          <a:p>
            <a:r>
              <a:rPr lang="en-GB" i="1" dirty="0"/>
              <a:t>Narrowing the achievement gap: Parental engagement with children’s learning  Professor Janet Goodall (2017)</a:t>
            </a:r>
          </a:p>
          <a:p>
            <a:r>
              <a:rPr lang="en-GB" dirty="0"/>
              <a:t>Continuum is cumulative – activities continue as progress through school.</a:t>
            </a:r>
          </a:p>
          <a:p>
            <a:endParaRPr lang="en-GB" dirty="0"/>
          </a:p>
          <a:p>
            <a:r>
              <a:rPr lang="en-GB" dirty="0"/>
              <a:t>The continuum begins with parental involvement with the school – volunteering, attending meetings – build/ cement relationship – not directly impact on learning – agency remains firmly with school, staff</a:t>
            </a:r>
          </a:p>
          <a:p>
            <a:endParaRPr lang="en-GB" dirty="0"/>
          </a:p>
          <a:p>
            <a:r>
              <a:rPr lang="en-GB" dirty="0"/>
              <a:t>Second level – shift balance towards learning – practice by parent that may require actual contact with the school. Takes place at home, outside of school and without direct intervention of school staff. Parents are more involved as agents but still dictated to by school staff and judged by them.</a:t>
            </a:r>
          </a:p>
          <a:p>
            <a:endParaRPr lang="en-GB" dirty="0"/>
          </a:p>
          <a:p>
            <a:r>
              <a:rPr lang="en-GB" dirty="0"/>
              <a:t>Beneficial for students ‘Daniel’ 2016 – positive associations between higher school based parental involvement and improved student success, particularly early years.</a:t>
            </a:r>
          </a:p>
          <a:p>
            <a:r>
              <a:rPr lang="en-GB" dirty="0"/>
              <a:t>Arguably first two levels parental involvement will decrease as pupils get older – not diminished third level interactions will change in nature and content but the supportive nature of these exchanges should not be reduced. </a:t>
            </a:r>
          </a:p>
          <a:p>
            <a:endParaRPr lang="en-GB" dirty="0"/>
          </a:p>
          <a:p>
            <a:r>
              <a:rPr lang="en-GB" dirty="0"/>
              <a:t>Third level – firm base as deals with learning in the home </a:t>
            </a:r>
          </a:p>
          <a:p>
            <a:r>
              <a:rPr lang="en-GB" dirty="0"/>
              <a:t>communication </a:t>
            </a:r>
          </a:p>
          <a:p>
            <a:endParaRPr lang="en-GB"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86809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evidencebased.education/school-environment-and-leadership-evidence-review/"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7" y="594360"/>
            <a:ext cx="6956789" cy="2843784"/>
          </a:xfrm>
        </p:spPr>
        <p:txBody>
          <a:bodyPr/>
          <a:lstStyle/>
          <a:p>
            <a:r>
              <a:rPr lang="en-US" spc="400" dirty="0"/>
              <a:t>School Forum</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641848" y="4725654"/>
            <a:ext cx="5093208" cy="1197864"/>
          </a:xfrm>
        </p:spPr>
        <p:txBody>
          <a:bodyPr vert="horz" lIns="91440" tIns="45720" rIns="91440" bIns="45720" rtlCol="0" anchor="t">
            <a:normAutofit/>
          </a:bodyPr>
          <a:lstStyle/>
          <a:p>
            <a:r>
              <a:rPr lang="en-US" dirty="0"/>
              <a:t>22nd</a:t>
            </a:r>
            <a:r>
              <a:rPr lang="en-US" sz="2000" dirty="0"/>
              <a:t> and </a:t>
            </a:r>
            <a:r>
              <a:rPr lang="en-US" dirty="0"/>
              <a:t>23rd March 2023</a:t>
            </a:r>
            <a:endParaRPr lang="en-US" sz="2000" dirty="0"/>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FD33B50-DCFC-4FC8-86E6-220C10042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a:extLst>
              <a:ext uri="{FF2B5EF4-FFF2-40B4-BE49-F238E27FC236}">
                <a16:creationId xmlns:a16="http://schemas.microsoft.com/office/drawing/2014/main" id="{B0C822EA-49C6-4B57-89F4-2F6A5436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duotone>
              <a:schemeClr val="accent1">
                <a:shade val="45000"/>
                <a:satMod val="135000"/>
              </a:schemeClr>
              <a:prstClr val="white"/>
            </a:duotone>
            <a:alphaModFix amt="35000"/>
          </a:blip>
          <a:srcRect t="43609"/>
          <a:stretch/>
        </p:blipFill>
        <p:spPr>
          <a:xfrm>
            <a:off x="20" y="-8877"/>
            <a:ext cx="12191980" cy="685800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82268" y="698643"/>
            <a:ext cx="5243394" cy="5189746"/>
          </a:xfrm>
        </p:spPr>
        <p:txBody>
          <a:bodyPr vert="horz" lIns="91440" tIns="45720" rIns="91440" bIns="45720" rtlCol="0" anchor="t">
            <a:normAutofit/>
          </a:bodyPr>
          <a:lstStyle/>
          <a:p>
            <a:r>
              <a:rPr lang="en-US" sz="7200" kern="1200">
                <a:solidFill>
                  <a:srgbClr val="FFFFFF"/>
                </a:solidFill>
                <a:latin typeface="+mj-lt"/>
                <a:ea typeface="+mj-ea"/>
                <a:cs typeface="+mj-cs"/>
              </a:rPr>
              <a:t>You said, so we did</a:t>
            </a: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0016"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796"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4476"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28" name="Straight Connector">
            <a:extLst>
              <a:ext uri="{FF2B5EF4-FFF2-40B4-BE49-F238E27FC236}">
                <a16:creationId xmlns:a16="http://schemas.microsoft.com/office/drawing/2014/main" id="{C27ECE09-20A7-4AE8-973B-F66776C111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938983" y="698643"/>
            <a:ext cx="5414817" cy="5301467"/>
          </a:xfrm>
        </p:spPr>
        <p:txBody>
          <a:bodyPr vert="horz" lIns="91440" tIns="45720" rIns="91440" bIns="45720" rtlCol="0" anchor="b">
            <a:normAutofit/>
          </a:bodyPr>
          <a:lstStyle/>
          <a:p>
            <a:pPr marL="342900" indent="-228600">
              <a:lnSpc>
                <a:spcPct val="90000"/>
              </a:lnSpc>
              <a:buFont typeface="Arial" panose="020B0604020202020204" pitchFamily="34" charset="0"/>
              <a:buChar char="•"/>
            </a:pPr>
            <a:r>
              <a:rPr lang="en-US" sz="1800" dirty="0">
                <a:solidFill>
                  <a:srgbClr val="FFFFFF"/>
                </a:solidFill>
              </a:rPr>
              <a:t>One project a term with tips/Tapestry on a Friday</a:t>
            </a:r>
          </a:p>
          <a:p>
            <a:pPr marL="342900" indent="-228600">
              <a:lnSpc>
                <a:spcPct val="90000"/>
              </a:lnSpc>
              <a:buFont typeface="Arial" panose="020B0604020202020204" pitchFamily="34" charset="0"/>
              <a:buChar char="•"/>
            </a:pPr>
            <a:r>
              <a:rPr lang="en-US" sz="1800" dirty="0">
                <a:solidFill>
                  <a:srgbClr val="FFFFFF"/>
                </a:solidFill>
              </a:rPr>
              <a:t>Top Tip</a:t>
            </a:r>
          </a:p>
          <a:p>
            <a:pPr marL="342900" indent="-228600">
              <a:lnSpc>
                <a:spcPct val="90000"/>
              </a:lnSpc>
              <a:buFont typeface="Arial" panose="020B0604020202020204" pitchFamily="34" charset="0"/>
              <a:buChar char="•"/>
            </a:pPr>
            <a:r>
              <a:rPr lang="en-US" sz="1800" dirty="0">
                <a:solidFill>
                  <a:srgbClr val="FFFFFF"/>
                </a:solidFill>
              </a:rPr>
              <a:t>Communicate expectations through newsletter, parents evening and children</a:t>
            </a:r>
          </a:p>
          <a:p>
            <a:pPr>
              <a:lnSpc>
                <a:spcPct val="90000"/>
              </a:lnSpc>
            </a:pPr>
            <a:r>
              <a:rPr lang="en-US" sz="1800" dirty="0">
                <a:solidFill>
                  <a:srgbClr val="FFFFFF"/>
                </a:solidFill>
              </a:rPr>
              <a:t>Next Steps;</a:t>
            </a:r>
          </a:p>
          <a:p>
            <a:pPr indent="-228600">
              <a:lnSpc>
                <a:spcPct val="90000"/>
              </a:lnSpc>
              <a:buFont typeface="Arial" panose="020B0604020202020204" pitchFamily="34" charset="0"/>
              <a:buChar char="•"/>
            </a:pPr>
            <a:r>
              <a:rPr lang="en-US" sz="1800" dirty="0">
                <a:solidFill>
                  <a:srgbClr val="FFFFFF"/>
                </a:solidFill>
              </a:rPr>
              <a:t>What would support you to engage with learning at home?</a:t>
            </a:r>
          </a:p>
          <a:p>
            <a:pPr marL="342900" indent="-228600">
              <a:lnSpc>
                <a:spcPct val="90000"/>
              </a:lnSpc>
              <a:buFont typeface="Arial" panose="020B0604020202020204" pitchFamily="34" charset="0"/>
              <a:buChar char="•"/>
            </a:pPr>
            <a:r>
              <a:rPr lang="en-US" sz="1800" dirty="0">
                <a:solidFill>
                  <a:srgbClr val="FFFFFF"/>
                </a:solidFill>
              </a:rPr>
              <a:t>A practical pack of resources</a:t>
            </a:r>
          </a:p>
          <a:p>
            <a:pPr>
              <a:lnSpc>
                <a:spcPct val="90000"/>
              </a:lnSpc>
            </a:pPr>
            <a:r>
              <a:rPr lang="en-US" sz="1800" dirty="0">
                <a:solidFill>
                  <a:srgbClr val="FFFFFF"/>
                </a:solidFill>
              </a:rPr>
              <a:t>Learning Fayres </a:t>
            </a:r>
          </a:p>
          <a:p>
            <a:pPr marL="342900" indent="-228600">
              <a:lnSpc>
                <a:spcPct val="90000"/>
              </a:lnSpc>
              <a:buFont typeface="Arial" panose="020B0604020202020204" pitchFamily="34" charset="0"/>
              <a:buChar char="•"/>
            </a:pPr>
            <a:r>
              <a:rPr lang="en-US" sz="1800" dirty="0">
                <a:solidFill>
                  <a:srgbClr val="FFFFFF"/>
                </a:solidFill>
              </a:rPr>
              <a:t>Parent Workshops</a:t>
            </a:r>
          </a:p>
          <a:p>
            <a:pPr marL="342900" indent="-228600">
              <a:lnSpc>
                <a:spcPct val="90000"/>
              </a:lnSpc>
              <a:buFont typeface="Arial" panose="020B0604020202020204" pitchFamily="34" charset="0"/>
              <a:buChar char="•"/>
            </a:pPr>
            <a:r>
              <a:rPr lang="en-US" sz="1800" dirty="0">
                <a:solidFill>
                  <a:srgbClr val="FFFFFF"/>
                </a:solidFill>
              </a:rPr>
              <a:t>Family Workshops</a:t>
            </a:r>
          </a:p>
          <a:p>
            <a:pPr indent="-228600">
              <a:lnSpc>
                <a:spcPct val="90000"/>
              </a:lnSpc>
              <a:buFont typeface="Arial" panose="020B0604020202020204" pitchFamily="34" charset="0"/>
              <a:buChar char="•"/>
            </a:pPr>
            <a:r>
              <a:rPr lang="en-US" sz="1800" dirty="0">
                <a:solidFill>
                  <a:srgbClr val="FFFFFF"/>
                </a:solidFill>
              </a:rPr>
              <a:t>Half Termly focus for reading with tips and activities.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6533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11</a:t>
            </a:fld>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dirty="0">
                <a:solidFill>
                  <a:schemeClr val="bg1"/>
                </a:solidFill>
                <a:latin typeface="+mn-lt"/>
              </a:rPr>
              <a:t>Agenda</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6580262" y="3154680"/>
            <a:ext cx="4456545" cy="3118104"/>
          </a:xfrm>
        </p:spPr>
        <p:txBody>
          <a:bodyPr vert="horz" lIns="91440" tIns="45720" rIns="91440" bIns="45720" rtlCol="0" anchor="t">
            <a:normAutofit/>
          </a:bodyPr>
          <a:lstStyle/>
          <a:p>
            <a:r>
              <a:rPr lang="en-US" dirty="0"/>
              <a:t>SEND Referral Process</a:t>
            </a:r>
            <a:endParaRPr lang="en-US" sz="1800" dirty="0">
              <a:solidFill>
                <a:schemeClr val="bg1"/>
              </a:solidFill>
            </a:endParaRPr>
          </a:p>
          <a:p>
            <a:r>
              <a:rPr lang="en-US" dirty="0"/>
              <a:t>Parent Engagement Policy</a:t>
            </a:r>
            <a:endParaRPr lang="en-US" sz="1800" dirty="0"/>
          </a:p>
          <a:p>
            <a:r>
              <a:rPr lang="en-US" dirty="0"/>
              <a:t>Working Together Policy</a:t>
            </a:r>
          </a:p>
          <a:p>
            <a:r>
              <a:rPr lang="en-US" dirty="0"/>
              <a:t>Working Together Offer</a:t>
            </a:r>
            <a:endParaRPr lang="en-US" sz="1800" dirty="0"/>
          </a:p>
          <a:p>
            <a:r>
              <a:rPr lang="en-US" dirty="0"/>
              <a:t>Learning Fayre</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a:xfrm>
            <a:off x="1547582" y="978329"/>
            <a:ext cx="3707972" cy="3707971"/>
          </a:xfrm>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457200" y="1598247"/>
            <a:ext cx="4412419" cy="2315728"/>
          </a:xfrm>
        </p:spPr>
        <p:txBody>
          <a:bodyPr vert="horz" lIns="91440" tIns="45720" rIns="91440" bIns="45720" rtlCol="0" anchor="t">
            <a:normAutofit/>
          </a:bodyPr>
          <a:lstStyle/>
          <a:p>
            <a:pPr algn="r"/>
            <a:r>
              <a:rPr lang="en-US" sz="4400" b="1" i="0" kern="1200" cap="all" baseline="0" dirty="0">
                <a:solidFill>
                  <a:schemeClr val="bg1"/>
                </a:solidFill>
                <a:latin typeface="+mj-lt"/>
                <a:ea typeface="+mj-ea"/>
                <a:cs typeface="+mj-cs"/>
              </a:rPr>
              <a:t>SEND Referral Process</a:t>
            </a: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bg1"/>
                </a:solidFill>
              </a:rPr>
              <a:pPr>
                <a:spcAft>
                  <a:spcPts val="600"/>
                </a:spcAft>
              </a:pPr>
              <a:t>3</a:t>
            </a:fld>
            <a:endParaRPr lang="en-US">
              <a:solidFill>
                <a:schemeClr val="bg1"/>
              </a:solidFill>
            </a:endParaRPr>
          </a:p>
        </p:txBody>
      </p:sp>
      <p:sp>
        <p:nvSpPr>
          <p:cNvPr id="1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2"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CA5B28A3-924C-DCA2-EE6A-67F00067EC94}"/>
              </a:ext>
            </a:extLst>
          </p:cNvPr>
          <p:cNvPicPr>
            <a:picLocks noChangeAspect="1"/>
          </p:cNvPicPr>
          <p:nvPr/>
        </p:nvPicPr>
        <p:blipFill>
          <a:blip r:embed="rId2"/>
          <a:stretch>
            <a:fillRect/>
          </a:stretch>
        </p:blipFill>
        <p:spPr>
          <a:xfrm>
            <a:off x="5950555" y="224936"/>
            <a:ext cx="5034537" cy="6489899"/>
          </a:xfrm>
          <a:prstGeom prst="rect">
            <a:avLst/>
          </a:prstGeom>
        </p:spPr>
      </p:pic>
    </p:spTree>
    <p:extLst>
      <p:ext uri="{BB962C8B-B14F-4D97-AF65-F5344CB8AC3E}">
        <p14:creationId xmlns:p14="http://schemas.microsoft.com/office/powerpoint/2010/main" val="78391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D8E2D-1448-A1B6-C6A0-8050E8BD110F}"/>
              </a:ext>
            </a:extLst>
          </p:cNvPr>
          <p:cNvSpPr>
            <a:spLocks noGrp="1"/>
          </p:cNvSpPr>
          <p:nvPr>
            <p:ph type="title"/>
          </p:nvPr>
        </p:nvSpPr>
        <p:spPr/>
        <p:txBody>
          <a:bodyPr>
            <a:noAutofit/>
          </a:bodyPr>
          <a:lstStyle/>
          <a:p>
            <a:pPr algn="ctr"/>
            <a:r>
              <a:rPr lang="en-GB" sz="4400" dirty="0"/>
              <a:t>The Four Pillars of Parent Engagement</a:t>
            </a:r>
          </a:p>
        </p:txBody>
      </p:sp>
      <p:sp>
        <p:nvSpPr>
          <p:cNvPr id="6" name="Content Placeholder 5">
            <a:extLst>
              <a:ext uri="{FF2B5EF4-FFF2-40B4-BE49-F238E27FC236}">
                <a16:creationId xmlns:a16="http://schemas.microsoft.com/office/drawing/2014/main" id="{F13E0B0E-52A1-204A-B9B9-1F0A0F1334DD}"/>
              </a:ext>
            </a:extLst>
          </p:cNvPr>
          <p:cNvSpPr>
            <a:spLocks noGrp="1"/>
          </p:cNvSpPr>
          <p:nvPr>
            <p:ph idx="1"/>
          </p:nvPr>
        </p:nvSpPr>
        <p:spPr>
          <a:xfrm>
            <a:off x="576072" y="1620526"/>
            <a:ext cx="10771632" cy="4351338"/>
          </a:xfrm>
        </p:spPr>
        <p:txBody>
          <a:bodyPr>
            <a:normAutofit fontScale="85000" lnSpcReduction="20000"/>
          </a:bodyPr>
          <a:lstStyle/>
          <a:p>
            <a:pPr marL="0" indent="0">
              <a:buNone/>
            </a:pPr>
            <a:r>
              <a:rPr lang="en-GB" sz="2000" dirty="0"/>
              <a:t>Knowledge</a:t>
            </a:r>
          </a:p>
          <a:p>
            <a:pPr lvl="1"/>
            <a:r>
              <a:rPr lang="en-GB" sz="1600" dirty="0"/>
              <a:t>Understanding of impact</a:t>
            </a:r>
          </a:p>
          <a:p>
            <a:pPr lvl="1"/>
            <a:r>
              <a:rPr lang="en-GB" sz="1600" dirty="0"/>
              <a:t>Aware of the evidence</a:t>
            </a:r>
          </a:p>
          <a:p>
            <a:pPr lvl="1"/>
            <a:r>
              <a:rPr lang="en-GB" sz="1600" dirty="0"/>
              <a:t>What does good engagement look like</a:t>
            </a:r>
          </a:p>
          <a:p>
            <a:pPr lvl="1"/>
            <a:r>
              <a:rPr lang="en-GB" sz="1600" dirty="0"/>
              <a:t>Clear expectations referred to regularly</a:t>
            </a:r>
          </a:p>
          <a:p>
            <a:pPr marL="0" indent="0">
              <a:buNone/>
            </a:pPr>
            <a:r>
              <a:rPr lang="en-GB" sz="2000" dirty="0"/>
              <a:t>Environment</a:t>
            </a:r>
          </a:p>
          <a:p>
            <a:pPr lvl="1"/>
            <a:r>
              <a:rPr lang="en-GB" sz="1600" dirty="0"/>
              <a:t>Safe and inclusive environment</a:t>
            </a:r>
          </a:p>
          <a:p>
            <a:pPr lvl="1"/>
            <a:r>
              <a:rPr lang="en-GB" sz="1600" dirty="0"/>
              <a:t>Support on offer</a:t>
            </a:r>
          </a:p>
          <a:p>
            <a:pPr lvl="1"/>
            <a:r>
              <a:rPr lang="en-GB" sz="1600" dirty="0"/>
              <a:t>Informal space/drop ins/coffee sessions</a:t>
            </a:r>
          </a:p>
          <a:p>
            <a:pPr marL="0" indent="0">
              <a:buNone/>
            </a:pPr>
            <a:r>
              <a:rPr lang="en-GB" sz="2000" dirty="0"/>
              <a:t>Culture</a:t>
            </a:r>
          </a:p>
          <a:p>
            <a:pPr lvl="1"/>
            <a:r>
              <a:rPr lang="en-GB" sz="1600" dirty="0"/>
              <a:t>Positive</a:t>
            </a:r>
          </a:p>
          <a:p>
            <a:pPr lvl="1"/>
            <a:r>
              <a:rPr lang="en-GB" sz="1600" dirty="0"/>
              <a:t>Trusted relationships &amp; recognition</a:t>
            </a:r>
          </a:p>
          <a:p>
            <a:pPr lvl="1"/>
            <a:r>
              <a:rPr lang="en-GB" sz="1600" dirty="0"/>
              <a:t>Active parents – PTA, Hub Councillors, Reps…..</a:t>
            </a:r>
          </a:p>
          <a:p>
            <a:pPr marL="0" indent="0">
              <a:buNone/>
            </a:pPr>
            <a:r>
              <a:rPr lang="en-GB" sz="2000" dirty="0"/>
              <a:t>Communication</a:t>
            </a:r>
          </a:p>
          <a:p>
            <a:pPr lvl="1"/>
            <a:r>
              <a:rPr lang="en-GB" sz="1600" dirty="0"/>
              <a:t>Listening to needs and challenges</a:t>
            </a:r>
          </a:p>
          <a:p>
            <a:pPr lvl="1"/>
            <a:r>
              <a:rPr lang="en-GB" sz="1600" dirty="0"/>
              <a:t>Shared plan</a:t>
            </a:r>
          </a:p>
          <a:p>
            <a:pPr lvl="1"/>
            <a:r>
              <a:rPr lang="en-GB" sz="1600" dirty="0"/>
              <a:t>Communication training for staff</a:t>
            </a:r>
          </a:p>
          <a:p>
            <a:pPr lvl="1"/>
            <a:r>
              <a:rPr lang="en-GB" sz="1600" dirty="0"/>
              <a:t>Support for communicating with children </a:t>
            </a:r>
            <a:r>
              <a:rPr lang="en-GB" sz="1600"/>
              <a:t>- checklist</a:t>
            </a:r>
          </a:p>
        </p:txBody>
      </p:sp>
      <p:sp>
        <p:nvSpPr>
          <p:cNvPr id="4" name="Slide Number Placeholder 3">
            <a:extLst>
              <a:ext uri="{FF2B5EF4-FFF2-40B4-BE49-F238E27FC236}">
                <a16:creationId xmlns:a16="http://schemas.microsoft.com/office/drawing/2014/main" id="{FE244430-1470-FB13-299F-B7FD4D3060D9}"/>
              </a:ext>
            </a:extLst>
          </p:cNvPr>
          <p:cNvSpPr>
            <a:spLocks noGrp="1"/>
          </p:cNvSpPr>
          <p:nvPr>
            <p:ph type="sldNum" sz="quarter" idx="12"/>
          </p:nvPr>
        </p:nvSpPr>
        <p:spPr/>
        <p:txBody>
          <a:bodyPr/>
          <a:lstStyle/>
          <a:p>
            <a:fld id="{D8DA9DAA-006C-4F4B-980E-E3DF019B24E2}" type="slidenum">
              <a:rPr lang="en-US" smtClean="0"/>
              <a:t>4</a:t>
            </a:fld>
            <a:endParaRPr lang="en-US" dirty="0"/>
          </a:p>
        </p:txBody>
      </p:sp>
    </p:spTree>
    <p:extLst>
      <p:ext uri="{BB962C8B-B14F-4D97-AF65-F5344CB8AC3E}">
        <p14:creationId xmlns:p14="http://schemas.microsoft.com/office/powerpoint/2010/main" val="196053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itle 9">
            <a:extLst>
              <a:ext uri="{FF2B5EF4-FFF2-40B4-BE49-F238E27FC236}">
                <a16:creationId xmlns:a16="http://schemas.microsoft.com/office/drawing/2014/main" id="{58730313-D6C9-1EF7-B877-C168720FC56E}"/>
              </a:ext>
            </a:extLst>
          </p:cNvPr>
          <p:cNvSpPr>
            <a:spLocks noGrp="1"/>
          </p:cNvSpPr>
          <p:nvPr>
            <p:ph type="title"/>
          </p:nvPr>
        </p:nvSpPr>
        <p:spPr>
          <a:xfrm>
            <a:off x="119272" y="1062487"/>
            <a:ext cx="4545010" cy="5583126"/>
          </a:xfrm>
        </p:spPr>
        <p:txBody>
          <a:bodyPr>
            <a:normAutofit/>
          </a:bodyPr>
          <a:lstStyle/>
          <a:p>
            <a:pPr algn="r"/>
            <a:r>
              <a:rPr lang="en-US" sz="4000" dirty="0"/>
              <a:t>The Importance of Parent Engagement</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a:xfrm>
            <a:off x="8610600" y="311279"/>
            <a:ext cx="2743200" cy="365125"/>
          </a:xfrm>
        </p:spPr>
        <p:txBody>
          <a:bodyPr>
            <a:normAutofit/>
          </a:bodyPr>
          <a:lstStyle/>
          <a:p>
            <a:pPr>
              <a:spcAft>
                <a:spcPts val="600"/>
              </a:spcAft>
            </a:pPr>
            <a:fld id="{D8DA9DAA-006C-4F4B-980E-E3DF019B24E2}" type="slidenum">
              <a:rPr lang="en-US" smtClean="0"/>
              <a:pPr>
                <a:spcAft>
                  <a:spcPts val="600"/>
                </a:spcAft>
              </a:pPr>
              <a:t>5</a:t>
            </a:fld>
            <a:endParaRPr lang="en-US"/>
          </a:p>
        </p:txBody>
      </p:sp>
      <p:sp>
        <p:nvSpPr>
          <p:cNvPr id="3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4"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6" name="Straight Connector 3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3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6" name="TextBox 5">
            <a:extLst>
              <a:ext uri="{FF2B5EF4-FFF2-40B4-BE49-F238E27FC236}">
                <a16:creationId xmlns:a16="http://schemas.microsoft.com/office/drawing/2014/main" id="{E41AE5A0-C4C4-1E48-3863-C23D1B23C066}"/>
              </a:ext>
            </a:extLst>
          </p:cNvPr>
          <p:cNvGraphicFramePr/>
          <p:nvPr>
            <p:extLst>
              <p:ext uri="{D42A27DB-BD31-4B8C-83A1-F6EECF244321}">
                <p14:modId xmlns:p14="http://schemas.microsoft.com/office/powerpoint/2010/main" val="14263915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77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Left-Right 11">
            <a:extLst>
              <a:ext uri="{FF2B5EF4-FFF2-40B4-BE49-F238E27FC236}">
                <a16:creationId xmlns:a16="http://schemas.microsoft.com/office/drawing/2014/main" id="{A5295CD1-A850-138B-C1B0-8ADED2806A8D}"/>
              </a:ext>
            </a:extLst>
          </p:cNvPr>
          <p:cNvSpPr/>
          <p:nvPr/>
        </p:nvSpPr>
        <p:spPr>
          <a:xfrm>
            <a:off x="3743059" y="2578454"/>
            <a:ext cx="3096345" cy="8887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F4AB9F3-4C53-84CE-ACC5-6B5F98B7CD88}"/>
              </a:ext>
            </a:extLst>
          </p:cNvPr>
          <p:cNvSpPr>
            <a:spLocks noGrp="1"/>
          </p:cNvSpPr>
          <p:nvPr>
            <p:ph type="title"/>
          </p:nvPr>
        </p:nvSpPr>
        <p:spPr/>
        <p:txBody>
          <a:bodyPr>
            <a:noAutofit/>
          </a:bodyPr>
          <a:lstStyle/>
          <a:p>
            <a:r>
              <a:rPr lang="en-GB" sz="4400" dirty="0"/>
              <a:t>What is Parental Engagement?</a:t>
            </a:r>
          </a:p>
        </p:txBody>
      </p:sp>
      <p:sp>
        <p:nvSpPr>
          <p:cNvPr id="4" name="Date Placeholder 3">
            <a:extLst>
              <a:ext uri="{FF2B5EF4-FFF2-40B4-BE49-F238E27FC236}">
                <a16:creationId xmlns:a16="http://schemas.microsoft.com/office/drawing/2014/main" id="{42B7DEFE-5F37-805A-B88E-27817B900478}"/>
              </a:ext>
            </a:extLst>
          </p:cNvPr>
          <p:cNvSpPr>
            <a:spLocks noGrp="1"/>
          </p:cNvSpPr>
          <p:nvPr>
            <p:ph type="dt" sz="half" idx="10"/>
          </p:nvPr>
        </p:nvSpPr>
        <p:spPr/>
        <p:txBody>
          <a:bodyPr/>
          <a:lstStyle/>
          <a:p>
            <a:r>
              <a:rPr lang="en-US"/>
              <a:t>9/3/20XX</a:t>
            </a:r>
            <a:endParaRPr lang="en-US" dirty="0"/>
          </a:p>
        </p:txBody>
      </p:sp>
      <p:sp>
        <p:nvSpPr>
          <p:cNvPr id="6" name="Slide Number Placeholder 5">
            <a:extLst>
              <a:ext uri="{FF2B5EF4-FFF2-40B4-BE49-F238E27FC236}">
                <a16:creationId xmlns:a16="http://schemas.microsoft.com/office/drawing/2014/main" id="{1146D576-8951-F7E7-01A2-1C45ABD740C5}"/>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
        <p:nvSpPr>
          <p:cNvPr id="7" name="TextBox 6">
            <a:extLst>
              <a:ext uri="{FF2B5EF4-FFF2-40B4-BE49-F238E27FC236}">
                <a16:creationId xmlns:a16="http://schemas.microsoft.com/office/drawing/2014/main" id="{E948570C-0573-6F6A-C9F2-87FE452B0499}"/>
              </a:ext>
            </a:extLst>
          </p:cNvPr>
          <p:cNvSpPr txBox="1"/>
          <p:nvPr/>
        </p:nvSpPr>
        <p:spPr>
          <a:xfrm>
            <a:off x="306141" y="1836415"/>
            <a:ext cx="3053386" cy="2308324"/>
          </a:xfrm>
          <a:prstGeom prst="rect">
            <a:avLst/>
          </a:prstGeom>
          <a:noFill/>
        </p:spPr>
        <p:txBody>
          <a:bodyPr wrap="square" rtlCol="0">
            <a:spAutoFit/>
          </a:bodyPr>
          <a:lstStyle/>
          <a:p>
            <a:r>
              <a:rPr lang="en-GB" sz="2400" b="1" dirty="0">
                <a:solidFill>
                  <a:srgbClr val="FFC000"/>
                </a:solidFill>
              </a:rPr>
              <a:t>Parental involvement </a:t>
            </a:r>
            <a:r>
              <a:rPr lang="en-GB" sz="2400" dirty="0"/>
              <a:t>most often focuses on parents getting </a:t>
            </a:r>
            <a:r>
              <a:rPr lang="en-GB" sz="2400" b="1" dirty="0">
                <a:solidFill>
                  <a:srgbClr val="F9B418"/>
                </a:solidFill>
              </a:rPr>
              <a:t>involved in the life and work of the establishment</a:t>
            </a:r>
          </a:p>
        </p:txBody>
      </p:sp>
      <p:sp>
        <p:nvSpPr>
          <p:cNvPr id="8" name="TextBox 7">
            <a:extLst>
              <a:ext uri="{FF2B5EF4-FFF2-40B4-BE49-F238E27FC236}">
                <a16:creationId xmlns:a16="http://schemas.microsoft.com/office/drawing/2014/main" id="{F0080136-CA11-7A1A-58A2-9A97BCEF6307}"/>
              </a:ext>
            </a:extLst>
          </p:cNvPr>
          <p:cNvSpPr txBox="1"/>
          <p:nvPr/>
        </p:nvSpPr>
        <p:spPr>
          <a:xfrm>
            <a:off x="8028379" y="1897970"/>
            <a:ext cx="3096345" cy="2246769"/>
          </a:xfrm>
          <a:prstGeom prst="rect">
            <a:avLst/>
          </a:prstGeom>
          <a:noFill/>
        </p:spPr>
        <p:txBody>
          <a:bodyPr wrap="square" rtlCol="0">
            <a:spAutoFit/>
          </a:bodyPr>
          <a:lstStyle/>
          <a:p>
            <a:endParaRPr lang="en-GB" sz="2000" dirty="0"/>
          </a:p>
          <a:p>
            <a:r>
              <a:rPr lang="en-GB" sz="2000" b="1" dirty="0">
                <a:solidFill>
                  <a:srgbClr val="0087CD"/>
                </a:solidFill>
              </a:rPr>
              <a:t>Parental engagement</a:t>
            </a:r>
            <a:r>
              <a:rPr lang="en-GB" sz="2000" dirty="0"/>
              <a:t> most often refers to parents’ engagement in their child’s </a:t>
            </a:r>
            <a:r>
              <a:rPr lang="en-GB" sz="2000" b="1" dirty="0">
                <a:solidFill>
                  <a:srgbClr val="0087CD"/>
                </a:solidFill>
              </a:rPr>
              <a:t>learning at home, at school, and in the wider community</a:t>
            </a:r>
          </a:p>
        </p:txBody>
      </p:sp>
      <p:pic>
        <p:nvPicPr>
          <p:cNvPr id="9" name="Graphic 8" descr="Spider web">
            <a:extLst>
              <a:ext uri="{FF2B5EF4-FFF2-40B4-BE49-F238E27FC236}">
                <a16:creationId xmlns:a16="http://schemas.microsoft.com/office/drawing/2014/main" id="{74C7EF94-FC83-6A9A-DD7D-25A4134A00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8707" y="1690688"/>
            <a:ext cx="2664296" cy="2664296"/>
          </a:xfrm>
          <a:prstGeom prst="rect">
            <a:avLst/>
          </a:prstGeom>
        </p:spPr>
      </p:pic>
      <p:sp>
        <p:nvSpPr>
          <p:cNvPr id="10" name="TextBox 9">
            <a:extLst>
              <a:ext uri="{FF2B5EF4-FFF2-40B4-BE49-F238E27FC236}">
                <a16:creationId xmlns:a16="http://schemas.microsoft.com/office/drawing/2014/main" id="{FFBCC965-456A-28A6-D91F-2AB211DA594F}"/>
              </a:ext>
            </a:extLst>
          </p:cNvPr>
          <p:cNvSpPr txBox="1"/>
          <p:nvPr/>
        </p:nvSpPr>
        <p:spPr>
          <a:xfrm>
            <a:off x="2637384" y="4594448"/>
            <a:ext cx="7344816" cy="1323439"/>
          </a:xfrm>
          <a:prstGeom prst="rect">
            <a:avLst/>
          </a:prstGeom>
          <a:noFill/>
        </p:spPr>
        <p:txBody>
          <a:bodyPr wrap="square" rtlCol="0">
            <a:spAutoFit/>
          </a:bodyPr>
          <a:lstStyle/>
          <a:p>
            <a:r>
              <a:rPr lang="en-GB" sz="2000" dirty="0"/>
              <a:t>The movement between the two represents a ‘shift in emphasis, away from the relationship between parents and schools, to a </a:t>
            </a:r>
            <a:r>
              <a:rPr lang="en-GB" sz="2000" b="1" dirty="0"/>
              <a:t>focus on the relationship between parents and their children’s learning’ </a:t>
            </a:r>
            <a:r>
              <a:rPr lang="en-GB" sz="1600" dirty="0"/>
              <a:t>(Goodall and Montgomery, 2014)</a:t>
            </a:r>
          </a:p>
        </p:txBody>
      </p:sp>
    </p:spTree>
    <p:extLst>
      <p:ext uri="{BB962C8B-B14F-4D97-AF65-F5344CB8AC3E}">
        <p14:creationId xmlns:p14="http://schemas.microsoft.com/office/powerpoint/2010/main" val="41863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4E2EA5-BC3E-D3D7-20C6-E719D2517B6B}"/>
              </a:ext>
            </a:extLst>
          </p:cNvPr>
          <p:cNvSpPr>
            <a:spLocks noGrp="1"/>
          </p:cNvSpPr>
          <p:nvPr>
            <p:ph type="sldNum" sz="quarter" idx="12"/>
          </p:nvPr>
        </p:nvSpPr>
        <p:spPr/>
        <p:txBody>
          <a:bodyPr/>
          <a:lstStyle/>
          <a:p>
            <a:fld id="{D8DA9DAA-006C-4F4B-980E-E3DF019B24E2}" type="slidenum">
              <a:rPr lang="en-US" smtClean="0"/>
              <a:pPr/>
              <a:t>7</a:t>
            </a:fld>
            <a:endParaRPr lang="en-US" dirty="0"/>
          </a:p>
        </p:txBody>
      </p:sp>
      <p:graphicFrame>
        <p:nvGraphicFramePr>
          <p:cNvPr id="7" name="Table 17">
            <a:extLst>
              <a:ext uri="{FF2B5EF4-FFF2-40B4-BE49-F238E27FC236}">
                <a16:creationId xmlns:a16="http://schemas.microsoft.com/office/drawing/2014/main" id="{C6EC0CF2-C079-5D8F-BB9C-43613FFDC672}"/>
              </a:ext>
            </a:extLst>
          </p:cNvPr>
          <p:cNvGraphicFramePr>
            <a:graphicFrameLocks noGrp="1"/>
          </p:cNvGraphicFramePr>
          <p:nvPr>
            <p:extLst>
              <p:ext uri="{D42A27DB-BD31-4B8C-83A1-F6EECF244321}">
                <p14:modId xmlns:p14="http://schemas.microsoft.com/office/powerpoint/2010/main" val="3024109835"/>
              </p:ext>
            </p:extLst>
          </p:nvPr>
        </p:nvGraphicFramePr>
        <p:xfrm>
          <a:off x="943284" y="907115"/>
          <a:ext cx="9038916" cy="5112618"/>
        </p:xfrm>
        <a:graphic>
          <a:graphicData uri="http://schemas.openxmlformats.org/drawingml/2006/table">
            <a:tbl>
              <a:tblPr firstRow="1" bandRow="1">
                <a:tableStyleId>{5C22544A-7EE6-4342-B048-85BDC9FD1C3A}</a:tableStyleId>
              </a:tblPr>
              <a:tblGrid>
                <a:gridCol w="1829003">
                  <a:extLst>
                    <a:ext uri="{9D8B030D-6E8A-4147-A177-3AD203B41FA5}">
                      <a16:colId xmlns:a16="http://schemas.microsoft.com/office/drawing/2014/main" val="3192842324"/>
                    </a:ext>
                  </a:extLst>
                </a:gridCol>
                <a:gridCol w="1829003">
                  <a:extLst>
                    <a:ext uri="{9D8B030D-6E8A-4147-A177-3AD203B41FA5}">
                      <a16:colId xmlns:a16="http://schemas.microsoft.com/office/drawing/2014/main" val="3701536986"/>
                    </a:ext>
                  </a:extLst>
                </a:gridCol>
                <a:gridCol w="1829003">
                  <a:extLst>
                    <a:ext uri="{9D8B030D-6E8A-4147-A177-3AD203B41FA5}">
                      <a16:colId xmlns:a16="http://schemas.microsoft.com/office/drawing/2014/main" val="3165085569"/>
                    </a:ext>
                  </a:extLst>
                </a:gridCol>
                <a:gridCol w="1829003">
                  <a:extLst>
                    <a:ext uri="{9D8B030D-6E8A-4147-A177-3AD203B41FA5}">
                      <a16:colId xmlns:a16="http://schemas.microsoft.com/office/drawing/2014/main" val="1038663347"/>
                    </a:ext>
                  </a:extLst>
                </a:gridCol>
                <a:gridCol w="1722904">
                  <a:extLst>
                    <a:ext uri="{9D8B030D-6E8A-4147-A177-3AD203B41FA5}">
                      <a16:colId xmlns:a16="http://schemas.microsoft.com/office/drawing/2014/main" val="1508301045"/>
                    </a:ext>
                  </a:extLst>
                </a:gridCol>
              </a:tblGrid>
              <a:tr h="852103">
                <a:tc rowSpan="6">
                  <a:txBody>
                    <a:bodyPr/>
                    <a:lstStyle/>
                    <a:p>
                      <a:pPr algn="ctr"/>
                      <a:r>
                        <a:rPr lang="en-GB" sz="2000" b="1" dirty="0">
                          <a:solidFill>
                            <a:schemeClr val="tx1"/>
                          </a:solidFill>
                        </a:rPr>
                        <a:t>Increasing parental agency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en-GB" sz="1600" dirty="0">
                          <a:solidFill>
                            <a:schemeClr val="tx1"/>
                          </a:solidFill>
                        </a:rPr>
                        <a:t> </a:t>
                      </a:r>
                      <a:r>
                        <a:rPr lang="en-GB" sz="1800" dirty="0">
                          <a:solidFill>
                            <a:schemeClr val="tx1"/>
                          </a:solidFill>
                        </a:rPr>
                        <a:t>Parental involvement with the school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6">
                  <a:txBody>
                    <a:bodyPr/>
                    <a:lstStyle/>
                    <a:p>
                      <a:pPr algn="ctr"/>
                      <a:r>
                        <a:rPr lang="en-GB" sz="2000" dirty="0"/>
                        <a:t>De</a:t>
                      </a:r>
                      <a:r>
                        <a:rPr lang="en-GB" sz="2000" b="1" dirty="0">
                          <a:solidFill>
                            <a:schemeClr val="tx1"/>
                          </a:solidFill>
                        </a:rPr>
                        <a:t>Decreasing school agency </a:t>
                      </a:r>
                      <a:endParaRPr lang="en-GB" sz="2000"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55149292"/>
                  </a:ext>
                </a:extLst>
              </a:tr>
              <a:tr h="85210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Reading in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Volunteering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Parents evenings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9686124"/>
                  </a:ext>
                </a:extLst>
              </a:tr>
              <a:tr h="85210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endParaRPr lang="en-GB" sz="1800" b="1" dirty="0"/>
                    </a:p>
                    <a:p>
                      <a:pPr algn="ctr"/>
                      <a:r>
                        <a:rPr lang="en-GB" sz="1800" b="1" dirty="0"/>
                        <a:t>Parental involvement with schooling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8250487"/>
                  </a:ext>
                </a:extLst>
              </a:tr>
              <a:tr h="852103">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Helping with Home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Regular Reading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Attending Learning Events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2422273"/>
                  </a:ext>
                </a:extLst>
              </a:tr>
              <a:tr h="852103">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endParaRPr lang="en-GB" sz="1800" dirty="0"/>
                    </a:p>
                    <a:p>
                      <a:pPr algn="ctr"/>
                      <a:r>
                        <a:rPr lang="en-GB" sz="1800" b="1" dirty="0"/>
                        <a:t>Parental engagement with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15995029"/>
                  </a:ext>
                </a:extLst>
              </a:tr>
              <a:tr h="85210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Moral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Guidance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600" dirty="0"/>
                        <a:t>Attitude toward learning in the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31880630"/>
                  </a:ext>
                </a:extLst>
              </a:tr>
            </a:tbl>
          </a:graphicData>
        </a:graphic>
      </p:graphicFrame>
      <p:sp>
        <p:nvSpPr>
          <p:cNvPr id="8" name="Arrow: Down 7">
            <a:extLst>
              <a:ext uri="{FF2B5EF4-FFF2-40B4-BE49-F238E27FC236}">
                <a16:creationId xmlns:a16="http://schemas.microsoft.com/office/drawing/2014/main" id="{C026E03C-8C55-85F5-55DA-7A1251FB6A77}"/>
              </a:ext>
            </a:extLst>
          </p:cNvPr>
          <p:cNvSpPr/>
          <p:nvPr/>
        </p:nvSpPr>
        <p:spPr>
          <a:xfrm>
            <a:off x="1702498" y="2479604"/>
            <a:ext cx="654940" cy="2304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Up 8">
            <a:extLst>
              <a:ext uri="{FF2B5EF4-FFF2-40B4-BE49-F238E27FC236}">
                <a16:creationId xmlns:a16="http://schemas.microsoft.com/office/drawing/2014/main" id="{8BCEA6B9-A4DA-4462-F2B5-73874306B3C5}"/>
              </a:ext>
            </a:extLst>
          </p:cNvPr>
          <p:cNvSpPr/>
          <p:nvPr/>
        </p:nvSpPr>
        <p:spPr>
          <a:xfrm>
            <a:off x="8875093" y="2334711"/>
            <a:ext cx="640080" cy="2331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144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5EFF-3149-02C6-0AB1-5E05A8C9FB10}"/>
              </a:ext>
            </a:extLst>
          </p:cNvPr>
          <p:cNvSpPr>
            <a:spLocks noGrp="1"/>
          </p:cNvSpPr>
          <p:nvPr>
            <p:ph type="title"/>
          </p:nvPr>
        </p:nvSpPr>
        <p:spPr>
          <a:xfrm>
            <a:off x="593505" y="363440"/>
            <a:ext cx="10771632" cy="1388448"/>
          </a:xfrm>
        </p:spPr>
        <p:txBody>
          <a:bodyPr>
            <a:normAutofit fontScale="90000"/>
          </a:bodyPr>
          <a:lstStyle/>
          <a:p>
            <a:pPr algn="ctr"/>
            <a:br>
              <a:rPr lang="en-GB" sz="2700" b="1" dirty="0">
                <a:solidFill>
                  <a:srgbClr val="0087CD"/>
                </a:solidFill>
              </a:rPr>
            </a:br>
            <a:br>
              <a:rPr lang="en-GB" sz="2700" b="1" dirty="0"/>
            </a:br>
            <a:br>
              <a:rPr lang="en-GB" sz="2700" b="1" dirty="0"/>
            </a:br>
            <a:r>
              <a:rPr lang="en-GB" sz="2700" b="1" dirty="0"/>
              <a:t>Building Meaningful and strong relationships, and engagement with parents, families and the community</a:t>
            </a:r>
            <a:r>
              <a:rPr lang="en-GB" sz="3100" b="1" dirty="0"/>
              <a:t> </a:t>
            </a:r>
            <a:r>
              <a:rPr lang="en-GB" sz="2700" b="1" dirty="0"/>
              <a:t>the school serves:-</a:t>
            </a:r>
            <a:br>
              <a:rPr lang="en-GB" b="1" dirty="0">
                <a:solidFill>
                  <a:srgbClr val="0087CD"/>
                </a:solidFill>
              </a:rPr>
            </a:br>
            <a:endParaRPr lang="en-GB" dirty="0"/>
          </a:p>
        </p:txBody>
      </p:sp>
      <p:sp>
        <p:nvSpPr>
          <p:cNvPr id="3" name="Content Placeholder 2">
            <a:extLst>
              <a:ext uri="{FF2B5EF4-FFF2-40B4-BE49-F238E27FC236}">
                <a16:creationId xmlns:a16="http://schemas.microsoft.com/office/drawing/2014/main" id="{E177650A-4BE9-56D4-3789-6D5790488C8B}"/>
              </a:ext>
            </a:extLst>
          </p:cNvPr>
          <p:cNvSpPr>
            <a:spLocks noGrp="1"/>
          </p:cNvSpPr>
          <p:nvPr>
            <p:ph idx="1"/>
          </p:nvPr>
        </p:nvSpPr>
        <p:spPr/>
        <p:txBody>
          <a:bodyPr>
            <a:normAutofit fontScale="77500" lnSpcReduction="20000"/>
          </a:bodyPr>
          <a:lstStyle/>
          <a:p>
            <a:pPr marL="0" indent="0">
              <a:buNone/>
            </a:pPr>
            <a:endParaRPr lang="en-GB" dirty="0"/>
          </a:p>
          <a:p>
            <a:pPr marL="342900" indent="-342900">
              <a:buFont typeface="Arial" panose="020B0604020202020204" pitchFamily="34" charset="0"/>
              <a:buChar char="•"/>
            </a:pPr>
            <a:r>
              <a:rPr lang="en-GB" b="1" dirty="0">
                <a:solidFill>
                  <a:srgbClr val="F9B418"/>
                </a:solidFill>
              </a:rPr>
              <a:t>Direct learning support from parents can promote children’s learning outside of school. </a:t>
            </a:r>
            <a:r>
              <a:rPr lang="en-GB" dirty="0"/>
              <a:t>For example reading, language and number. For older children, support may be more motivational for example, showing an interest in school work, indicating its value.</a:t>
            </a:r>
          </a:p>
          <a:p>
            <a:pPr marL="342900" indent="-342900">
              <a:buFont typeface="Arial" panose="020B0604020202020204" pitchFamily="34" charset="0"/>
              <a:buChar char="•"/>
            </a:pPr>
            <a:r>
              <a:rPr lang="en-GB" b="1" dirty="0">
                <a:solidFill>
                  <a:srgbClr val="0087CD"/>
                </a:solidFill>
              </a:rPr>
              <a:t>The perception amongst students and their families that the school values and understands </a:t>
            </a:r>
            <a:r>
              <a:rPr lang="en-GB" dirty="0"/>
              <a:t>them may increase motivation, support high attendance, improve behaviour and promote engagement in learning in school.</a:t>
            </a:r>
          </a:p>
          <a:p>
            <a:pPr marL="342900" indent="-342900">
              <a:buFont typeface="Arial" panose="020B0604020202020204" pitchFamily="34" charset="0"/>
              <a:buChar char="•"/>
            </a:pPr>
            <a:r>
              <a:rPr lang="en-GB" b="1" dirty="0">
                <a:solidFill>
                  <a:srgbClr val="F9B418"/>
                </a:solidFill>
              </a:rPr>
              <a:t>Good communication and trust between school and community </a:t>
            </a:r>
            <a:r>
              <a:rPr lang="en-GB" dirty="0"/>
              <a:t>may enable to schools to </a:t>
            </a:r>
            <a:r>
              <a:rPr lang="en-GB" b="1" dirty="0">
                <a:solidFill>
                  <a:srgbClr val="F9B418"/>
                </a:solidFill>
              </a:rPr>
              <a:t>receive and respond to feedback </a:t>
            </a:r>
            <a:r>
              <a:rPr lang="en-GB" dirty="0"/>
              <a:t>about how they can </a:t>
            </a:r>
            <a:r>
              <a:rPr lang="en-GB" dirty="0" err="1"/>
              <a:t>bettermeet</a:t>
            </a:r>
            <a:r>
              <a:rPr lang="en-GB" dirty="0"/>
              <a:t> the needs of students, as well as be aware of, and sensitive to, </a:t>
            </a:r>
            <a:r>
              <a:rPr lang="en-GB" dirty="0" err="1"/>
              <a:t>thewider</a:t>
            </a:r>
            <a:r>
              <a:rPr lang="en-GB" dirty="0"/>
              <a:t> issues of community.</a:t>
            </a:r>
          </a:p>
          <a:p>
            <a:r>
              <a:rPr lang="en-GB" dirty="0">
                <a:solidFill>
                  <a:schemeClr val="tx2"/>
                </a:solidFill>
                <a:hlinkClick r:id="rId2">
                  <a:extLst>
                    <a:ext uri="{A12FA001-AC4F-418D-AE19-62706E023703}">
                      <ahyp:hlinkClr xmlns:ahyp="http://schemas.microsoft.com/office/drawing/2018/hyperlinkcolor" val="tx"/>
                    </a:ext>
                  </a:extLst>
                </a:hlinkClick>
              </a:rPr>
              <a:t>https://evidencebased.education/school-environment-and-leadership-evidence-review/</a:t>
            </a:r>
            <a:endParaRPr lang="en-GB" dirty="0">
              <a:solidFill>
                <a:schemeClr val="tx2"/>
              </a:solidFill>
            </a:endParaRPr>
          </a:p>
          <a:p>
            <a:endParaRPr lang="en-GB" dirty="0"/>
          </a:p>
        </p:txBody>
      </p:sp>
      <p:sp>
        <p:nvSpPr>
          <p:cNvPr id="6" name="Slide Number Placeholder 5">
            <a:extLst>
              <a:ext uri="{FF2B5EF4-FFF2-40B4-BE49-F238E27FC236}">
                <a16:creationId xmlns:a16="http://schemas.microsoft.com/office/drawing/2014/main" id="{54648880-0529-D3C9-FCEE-760A1A3CB520}"/>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166729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9F30F1-BCCA-9A02-4DAF-0FA979560E96}"/>
              </a:ext>
            </a:extLst>
          </p:cNvPr>
          <p:cNvSpPr>
            <a:spLocks noGrp="1"/>
          </p:cNvSpPr>
          <p:nvPr>
            <p:ph type="title"/>
          </p:nvPr>
        </p:nvSpPr>
        <p:spPr/>
        <p:txBody>
          <a:bodyPr/>
          <a:lstStyle/>
          <a:p>
            <a:r>
              <a:rPr lang="en-GB" dirty="0"/>
              <a:t>How does this look?</a:t>
            </a:r>
          </a:p>
        </p:txBody>
      </p:sp>
      <p:sp>
        <p:nvSpPr>
          <p:cNvPr id="3" name="Content Placeholder 2">
            <a:extLst>
              <a:ext uri="{FF2B5EF4-FFF2-40B4-BE49-F238E27FC236}">
                <a16:creationId xmlns:a16="http://schemas.microsoft.com/office/drawing/2014/main" id="{9FD1CEEB-FE66-174B-C28B-77B82BBC95EC}"/>
              </a:ext>
            </a:extLst>
          </p:cNvPr>
          <p:cNvSpPr>
            <a:spLocks noGrp="1"/>
          </p:cNvSpPr>
          <p:nvPr>
            <p:ph idx="1"/>
          </p:nvPr>
        </p:nvSpPr>
        <p:spPr/>
        <p:txBody>
          <a:bodyPr>
            <a:normAutofit/>
          </a:bodyPr>
          <a:lstStyle/>
          <a:p>
            <a:r>
              <a:rPr lang="en-GB" dirty="0"/>
              <a:t>Parent Engagement Framework – Parent’s Guide</a:t>
            </a:r>
          </a:p>
          <a:p>
            <a:r>
              <a:rPr lang="en-GB" dirty="0"/>
              <a:t>Parent Engagement Policy</a:t>
            </a:r>
          </a:p>
          <a:p>
            <a:r>
              <a:rPr lang="en-GB" dirty="0"/>
              <a:t>Calendar of Events</a:t>
            </a:r>
          </a:p>
        </p:txBody>
      </p:sp>
      <p:sp>
        <p:nvSpPr>
          <p:cNvPr id="6" name="Slide Number Placeholder 5">
            <a:extLst>
              <a:ext uri="{FF2B5EF4-FFF2-40B4-BE49-F238E27FC236}">
                <a16:creationId xmlns:a16="http://schemas.microsoft.com/office/drawing/2014/main" id="{E99EB468-B129-B4F8-7FD0-822F6FB12C25}"/>
              </a:ext>
            </a:extLst>
          </p:cNvPr>
          <p:cNvSpPr>
            <a:spLocks noGrp="1"/>
          </p:cNvSpPr>
          <p:nvPr>
            <p:ph type="sldNum" sz="quarter" idx="12"/>
          </p:nvPr>
        </p:nvSpPr>
        <p:spPr/>
        <p:txBody>
          <a:bodyPr/>
          <a:lstStyle/>
          <a:p>
            <a:fld id="{D8DA9DAA-006C-4F4B-980E-E3DF019B24E2}" type="slidenum">
              <a:rPr lang="en-US" smtClean="0"/>
              <a:pPr/>
              <a:t>9</a:t>
            </a:fld>
            <a:endParaRPr lang="en-US" dirty="0"/>
          </a:p>
        </p:txBody>
      </p:sp>
    </p:spTree>
    <p:extLst>
      <p:ext uri="{BB962C8B-B14F-4D97-AF65-F5344CB8AC3E}">
        <p14:creationId xmlns:p14="http://schemas.microsoft.com/office/powerpoint/2010/main" val="2738774244"/>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CE583573B4DF47938963627AD8C533" ma:contentTypeVersion="18" ma:contentTypeDescription="Create a new document." ma:contentTypeScope="" ma:versionID="70555545f2759a788009612d5e0b39ec">
  <xsd:schema xmlns:xsd="http://www.w3.org/2001/XMLSchema" xmlns:xs="http://www.w3.org/2001/XMLSchema" xmlns:p="http://schemas.microsoft.com/office/2006/metadata/properties" xmlns:ns2="159a72ee-6b7c-4ff7-9903-314e624073d0" xmlns:ns3="91992a93-d4ae-4d44-91c9-a0f6d9bfb364" targetNamespace="http://schemas.microsoft.com/office/2006/metadata/properties" ma:root="true" ma:fieldsID="779b8bac61f00bce1f907acc3cca196b" ns2:_="" ns3:_="">
    <xsd:import namespace="159a72ee-6b7c-4ff7-9903-314e624073d0"/>
    <xsd:import namespace="91992a93-d4ae-4d44-91c9-a0f6d9bfb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SocialCareinvolvement"/>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a72ee-6b7c-4ff7-9903-314e624073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SocialCareinvolvement" ma:index="21" ma:displayName="Social Care involvement" ma:default="1" ma:format="Dropdown" ma:internalName="SocialCareinvolvement">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e57bfa-7804-4e49-87d7-108c13555bd5"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92a93-d4ae-4d44-91c9-a0f6d9bfb36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66a61e25-2522-49eb-9a3c-4e6daa4b7cd6}" ma:internalName="TaxCatchAll" ma:showField="CatchAllData" ma:web="91992a93-d4ae-4d44-91c9-a0f6d9bfb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59a72ee-6b7c-4ff7-9903-314e624073d0" xsi:nil="true"/>
    <TaxCatchAll xmlns="91992a93-d4ae-4d44-91c9-a0f6d9bfb364" xsi:nil="true"/>
    <lcf76f155ced4ddcb4097134ff3c332f xmlns="159a72ee-6b7c-4ff7-9903-314e624073d0">
      <Terms xmlns="http://schemas.microsoft.com/office/infopath/2007/PartnerControls"/>
    </lcf76f155ced4ddcb4097134ff3c332f>
    <SocialCareinvolvement xmlns="159a72ee-6b7c-4ff7-9903-314e624073d0">true</SocialCareinvolvement>
  </documentManagement>
</p:properties>
</file>

<file path=customXml/itemProps1.xml><?xml version="1.0" encoding="utf-8"?>
<ds:datastoreItem xmlns:ds="http://schemas.openxmlformats.org/officeDocument/2006/customXml" ds:itemID="{D44C4F57-6E61-471B-B38F-CCB43B6A0DAB}">
  <ds:schemaRefs>
    <ds:schemaRef ds:uri="159a72ee-6b7c-4ff7-9903-314e624073d0"/>
    <ds:schemaRef ds:uri="91992a93-d4ae-4d44-91c9-a0f6d9bfb3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159a72ee-6b7c-4ff7-9903-314e624073d0"/>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91992a93-d4ae-4d44-91c9-a0f6d9bfb364"/>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{DE4C8AAF-6A27-471C-ABCE-5D2D0A75200B}tf89338750_win32</Template>
  <TotalTime>3049</TotalTime>
  <Words>803</Words>
  <Application>Microsoft Office PowerPoint</Application>
  <PresentationFormat>Widescreen</PresentationFormat>
  <Paragraphs>100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Univers</vt:lpstr>
      <vt:lpstr>GradientUnivers</vt:lpstr>
      <vt:lpstr>School Forum</vt:lpstr>
      <vt:lpstr>Agenda</vt:lpstr>
      <vt:lpstr>SEND Referral Process</vt:lpstr>
      <vt:lpstr>The Four Pillars of Parent Engagement</vt:lpstr>
      <vt:lpstr>The Importance of Parent Engagement</vt:lpstr>
      <vt:lpstr>What is Parental Engagement?</vt:lpstr>
      <vt:lpstr>PowerPoint Presentation</vt:lpstr>
      <vt:lpstr>   Building Meaningful and strong relationships, and engagement with parents, families and the community the school serves:- </vt:lpstr>
      <vt:lpstr>How does this look?</vt:lpstr>
      <vt:lpstr>You said, so we did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Forum</dc:title>
  <dc:creator>Sian Hall</dc:creator>
  <cp:lastModifiedBy>Sian Hall</cp:lastModifiedBy>
  <cp:revision>28</cp:revision>
  <dcterms:created xsi:type="dcterms:W3CDTF">2022-10-10T09:08:20Z</dcterms:created>
  <dcterms:modified xsi:type="dcterms:W3CDTF">2023-03-24T10:42:40Z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0x010100ABCE583573B4DF47938963627AD8C533</vt:lpwstr>
  </property>
  <property fmtid="{D5CDD505-2E9C-101B-9397-08002B2CF9AE}" pid="3" name="MediaServiceImageTags">
    <vt:lpwstr/>
  </property>
</Properties>
</file>